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80" r:id="rId5"/>
    <p:sldId id="281" r:id="rId6"/>
    <p:sldId id="285" r:id="rId7"/>
    <p:sldId id="292" r:id="rId8"/>
    <p:sldId id="286" r:id="rId9"/>
    <p:sldId id="288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33" autoAdjust="0"/>
    <p:restoredTop sz="94660"/>
  </p:normalViewPr>
  <p:slideViewPr>
    <p:cSldViewPr>
      <p:cViewPr varScale="1">
        <p:scale>
          <a:sx n="83" d="100"/>
          <a:sy n="83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C1524C7-7F36-42CA-A0BA-36FBE9A5255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196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01B9E017-4829-4197-9BE0-67D1C2FBD5D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80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B4D41D-AAC4-466F-89C6-24D9A7825781}" type="slidenum">
              <a:rPr lang="en-US" altLang="fr-FR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fr-FR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1903h10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22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229600" cy="2133600"/>
          </a:xfrm>
        </p:spPr>
        <p:txBody>
          <a:bodyPr/>
          <a:lstStyle>
            <a:lvl1pPr>
              <a:defRPr sz="5400" b="0"/>
            </a:lvl1pPr>
          </a:lstStyle>
          <a:p>
            <a:r>
              <a:rPr lang="en-US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895600"/>
            <a:ext cx="8229600" cy="17526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34980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8E13-AF3D-4384-9421-0D8CD71D39F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0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831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831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2FEB2-7EF0-4982-B2C7-9A5E79EFF92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4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7E6A7-4574-4E55-8E5B-451C391D2E8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1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BA037-F352-4A63-A8E3-869372595A9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2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312E2-49CD-4F2A-AA22-05A5419593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0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4938-BF3D-48A1-8CFC-26C5E82BD58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2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F0842-D731-4946-9709-DB48C98D938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7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2F0CE-06A8-45E5-8D70-3FDDB9C4534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0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00E7C-2018-4E9A-BC7A-E6D10B33FC5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7F0C-556D-489C-AA20-D4ACA39C3C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2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0" y="5562600"/>
            <a:ext cx="9144000" cy="908050"/>
            <a:chOff x="0" y="3504"/>
            <a:chExt cx="5760" cy="572"/>
          </a:xfrm>
        </p:grpSpPr>
        <p:pic>
          <p:nvPicPr>
            <p:cNvPr id="1033" name="Picture 12" descr="1903h1082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F3F4EF"/>
                </a:clrFrom>
                <a:clrTo>
                  <a:srgbClr val="F3F4E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3504"/>
              <a:ext cx="2448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3" descr="1903h1082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160" r="50980"/>
            <a:stretch>
              <a:fillRect/>
            </a:stretch>
          </p:blipFill>
          <p:spPr bwMode="auto">
            <a:xfrm>
              <a:off x="0" y="3552"/>
              <a:ext cx="1200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0" descr="1903h1082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F6F5FB"/>
                </a:clrFrom>
                <a:clrTo>
                  <a:srgbClr val="F6F5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3552"/>
              <a:ext cx="2448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Free powerpoint template: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5532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152FA336-B4BE-479D-841E-9E767878C9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25538"/>
            <a:ext cx="8785225" cy="1871662"/>
          </a:xfrm>
        </p:spPr>
        <p:txBody>
          <a:bodyPr/>
          <a:lstStyle/>
          <a:p>
            <a:pPr eaLnBrk="1" hangingPunct="1"/>
            <a:r>
              <a:rPr lang="fr-CA" altLang="fr-FR" sz="3200" smtClean="0"/>
              <a:t>La rédaction d’articles scientifiques: </a:t>
            </a:r>
            <a:br>
              <a:rPr lang="fr-CA" altLang="fr-FR" sz="3200" smtClean="0"/>
            </a:br>
            <a:r>
              <a:rPr lang="fr-CA" altLang="fr-FR" sz="3200" smtClean="0"/>
              <a:t>L’article scientifique comme reflet de la démarche scientifique et comme style littéraire.</a:t>
            </a:r>
            <a:endParaRPr lang="en-US" altLang="fr-FR" sz="32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3725" y="3213100"/>
            <a:ext cx="5545138" cy="1008063"/>
          </a:xfrm>
        </p:spPr>
        <p:txBody>
          <a:bodyPr/>
          <a:lstStyle/>
          <a:p>
            <a:pPr eaLnBrk="1" hangingPunct="1"/>
            <a:r>
              <a:rPr lang="en-US" altLang="fr-FR" sz="2400" b="0" smtClean="0">
                <a:solidFill>
                  <a:srgbClr val="002060"/>
                </a:solidFill>
                <a:latin typeface="Calibri" pitchFamily="34" charset="0"/>
              </a:rPr>
              <a:t>Atelier ouvert, 20 avril 2016</a:t>
            </a:r>
          </a:p>
          <a:p>
            <a:pPr eaLnBrk="1" hangingPunct="1"/>
            <a:r>
              <a:rPr lang="en-US" altLang="fr-FR" sz="2400" b="0" smtClean="0">
                <a:solidFill>
                  <a:srgbClr val="002060"/>
                </a:solidFill>
                <a:latin typeface="Calibri" pitchFamily="34" charset="0"/>
              </a:rPr>
              <a:t>CRDE – Université de Moncton</a:t>
            </a:r>
            <a:endParaRPr lang="fr-CA" altLang="fr-FR" smtClean="0">
              <a:solidFill>
                <a:srgbClr val="002060"/>
              </a:solidFill>
            </a:endParaRP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38100"/>
            <a:ext cx="183515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1663" y="4508500"/>
            <a:ext cx="82089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None/>
              <a:defRPr sz="360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defRPr/>
            </a:pPr>
            <a:r>
              <a:rPr lang="fr-CA" altLang="fr-FR" sz="2400" b="0" kern="0" dirty="0" smtClean="0">
                <a:solidFill>
                  <a:srgbClr val="002060"/>
                </a:solidFill>
              </a:rPr>
              <a:t>François Larose			Université de Sherbrooke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409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0B615A-2361-407A-915D-4E9F24BF6855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fr-FR" smtClean="0"/>
              <a:t>Menu à la carte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176712"/>
          </a:xfrm>
        </p:spPr>
        <p:txBody>
          <a:bodyPr/>
          <a:lstStyle/>
          <a:p>
            <a:pPr eaLnBrk="1" hangingPunct="1"/>
            <a:r>
              <a:rPr lang="fr-CA" altLang="fr-FR" smtClean="0"/>
              <a:t>Objectifs.</a:t>
            </a:r>
          </a:p>
          <a:p>
            <a:pPr eaLnBrk="1" hangingPunct="1"/>
            <a:r>
              <a:rPr lang="fr-CA" altLang="fr-FR" smtClean="0"/>
              <a:t>Ce qu’est un article scientifique et ce que ce n’est pas.</a:t>
            </a:r>
          </a:p>
          <a:p>
            <a:pPr eaLnBrk="1" hangingPunct="1"/>
            <a:r>
              <a:rPr lang="en-US" altLang="fr-FR" smtClean="0"/>
              <a:t>Démarche scientifique, contraintes et impacts “littéraires”.</a:t>
            </a:r>
          </a:p>
          <a:p>
            <a:pPr eaLnBrk="1" hangingPunct="1"/>
            <a:r>
              <a:rPr lang="en-US" altLang="fr-FR" smtClean="0"/>
              <a:t>On s’y met ?</a:t>
            </a:r>
          </a:p>
          <a:p>
            <a:pPr eaLnBrk="1" hangingPunct="1"/>
            <a:r>
              <a:rPr lang="en-US" altLang="fr-FR" smtClean="0"/>
              <a:t>Synthèse.</a:t>
            </a:r>
          </a:p>
          <a:p>
            <a:pPr eaLnBrk="1" hangingPunct="1"/>
            <a:endParaRPr lang="en-US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512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D94DBAD-C59A-4BBF-8EF6-9583C2AB9FB7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pPr eaLnBrk="1" hangingPunct="1"/>
            <a:r>
              <a:rPr lang="fr-CA" altLang="fr-FR" smtClean="0"/>
              <a:t>Objectifs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103687"/>
          </a:xfrm>
        </p:spPr>
        <p:txBody>
          <a:bodyPr/>
          <a:lstStyle/>
          <a:p>
            <a:pPr marL="446088" indent="-446088" algn="just" eaLnBrk="1" hangingPunct="1">
              <a:buFont typeface="Wingdings" pitchFamily="2" charset="2"/>
              <a:buChar char="Ø"/>
              <a:defRPr/>
            </a:pPr>
            <a:r>
              <a:rPr lang="fr-CA" altLang="fr-FR" dirty="0" smtClean="0"/>
              <a:t>Comprendre le lien entre recherche-production scientifique et rédaction scientifique.</a:t>
            </a:r>
          </a:p>
          <a:p>
            <a:pPr marL="446088" indent="-446088" algn="just" eaLnBrk="1" hangingPunct="1">
              <a:buFont typeface="Wingdings" pitchFamily="2" charset="2"/>
              <a:buChar char="Ø"/>
              <a:defRPr/>
            </a:pPr>
            <a:r>
              <a:rPr lang="fr-CA" altLang="fr-FR" dirty="0" smtClean="0"/>
              <a:t>Contraintes sur le format, les contenus et le style littéraire.</a:t>
            </a:r>
          </a:p>
          <a:p>
            <a:pPr marL="446088" indent="-446088" algn="just" eaLnBrk="1" hangingPunct="1">
              <a:buFont typeface="Wingdings" pitchFamily="2" charset="2"/>
              <a:buChar char="Ø"/>
              <a:defRPr/>
            </a:pPr>
            <a:r>
              <a:rPr lang="fr-CA" altLang="fr-FR" dirty="0" smtClean="0"/>
              <a:t>Mettre en contexte selon ses propres «</a:t>
            </a:r>
            <a:r>
              <a:rPr lang="fr-CA" altLang="fr-FR" dirty="0" err="1" smtClean="0"/>
              <a:t>vélléités</a:t>
            </a:r>
            <a:r>
              <a:rPr lang="fr-CA" altLang="fr-FR" dirty="0" smtClean="0"/>
              <a:t>» de production. </a:t>
            </a:r>
          </a:p>
          <a:p>
            <a:pPr eaLnBrk="1" hangingPunct="1">
              <a:defRPr/>
            </a:pPr>
            <a:endParaRPr lang="fr-CA" altLang="fr-FR" dirty="0" smtClean="0"/>
          </a:p>
          <a:p>
            <a:pPr eaLnBrk="1" hangingPunct="1">
              <a:defRPr/>
            </a:pPr>
            <a:endParaRPr lang="fr-CA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06437"/>
          </a:xfrm>
        </p:spPr>
        <p:txBody>
          <a:bodyPr/>
          <a:lstStyle/>
          <a:p>
            <a:r>
              <a:rPr lang="fr-CA" altLang="fr-FR" sz="3200" smtClean="0">
                <a:latin typeface="Calibri" pitchFamily="34" charset="0"/>
              </a:rPr>
              <a:t>Ce qu’est un article scientifique et </a:t>
            </a:r>
            <a:br>
              <a:rPr lang="fr-CA" altLang="fr-FR" sz="3200" smtClean="0">
                <a:latin typeface="Calibri" pitchFamily="34" charset="0"/>
              </a:rPr>
            </a:br>
            <a:r>
              <a:rPr lang="fr-CA" altLang="fr-FR" sz="3200" smtClean="0">
                <a:latin typeface="Calibri" pitchFamily="34" charset="0"/>
              </a:rPr>
              <a:t>ce que ce n’est pas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48974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fr-CA" sz="2800" b="1" dirty="0" smtClean="0">
                <a:solidFill>
                  <a:srgbClr val="FF3300"/>
                </a:solidFill>
                <a:latin typeface="Calibri" panose="020F0502020204030204" pitchFamily="34" charset="0"/>
              </a:rPr>
              <a:t>Ce que c’est:</a:t>
            </a:r>
          </a:p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fr-CA" sz="2400" dirty="0" smtClean="0">
                <a:latin typeface="Calibri" panose="020F0502020204030204" pitchFamily="34" charset="0"/>
              </a:rPr>
              <a:t>Un moyen de diffusion d’une production théorique ou de résultats empiriques;</a:t>
            </a:r>
          </a:p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fr-CA" sz="2400" dirty="0" smtClean="0">
                <a:latin typeface="Calibri" panose="020F0502020204030204" pitchFamily="34" charset="0"/>
              </a:rPr>
              <a:t>Un instrument de soutien </a:t>
            </a:r>
            <a:r>
              <a:rPr lang="fr-CA" sz="2400" dirty="0" smtClean="0">
                <a:latin typeface="Calibri" panose="020F0502020204030204" pitchFamily="34" charset="0"/>
              </a:rPr>
              <a:t>du </a:t>
            </a:r>
            <a:r>
              <a:rPr lang="fr-CA" sz="2400" dirty="0" smtClean="0">
                <a:latin typeface="Calibri" panose="020F0502020204030204" pitchFamily="34" charset="0"/>
              </a:rPr>
              <a:t>débat au sein d’une communauté de pairs (disciplinaire ou non);</a:t>
            </a:r>
          </a:p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fr-CA" sz="2400" dirty="0" smtClean="0">
                <a:latin typeface="Calibri" panose="020F0502020204030204" pitchFamily="34" charset="0"/>
              </a:rPr>
              <a:t>Un espace de communication contraint, reflétant les canons de la démarche scientifique.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fr-CA" sz="2400" b="1" dirty="0" smtClean="0">
                <a:solidFill>
                  <a:srgbClr val="FF3300"/>
                </a:solidFill>
                <a:latin typeface="Calibri" panose="020F0502020204030204" pitchFamily="34" charset="0"/>
              </a:rPr>
              <a:t>Ce que ce n’est pas:</a:t>
            </a:r>
          </a:p>
          <a:p>
            <a:pPr marL="742950" lvl="2" indent="-342900" algn="just">
              <a:buFont typeface="Wingdings" panose="05000000000000000000" pitchFamily="2" charset="2"/>
              <a:buChar char="§"/>
              <a:defRPr/>
            </a:pPr>
            <a:r>
              <a:rPr lang="fr-CA" dirty="0" smtClean="0">
                <a:latin typeface="Calibri" panose="020F0502020204030204" pitchFamily="34" charset="0"/>
              </a:rPr>
              <a:t>Une zone de libre expression de « l’opinion »;</a:t>
            </a:r>
          </a:p>
          <a:p>
            <a:pPr marL="742950" lvl="2" indent="-342900" algn="just">
              <a:buFont typeface="Wingdings" panose="05000000000000000000" pitchFamily="2" charset="2"/>
              <a:buChar char="§"/>
              <a:defRPr/>
            </a:pPr>
            <a:r>
              <a:rPr lang="fr-CA" dirty="0" smtClean="0">
                <a:latin typeface="Calibri" panose="020F0502020204030204" pitchFamily="34" charset="0"/>
              </a:rPr>
              <a:t>Un espace rédactionnel « ouvert ».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fr-CA" sz="2800" dirty="0">
              <a:latin typeface="Calibri" panose="020F0502020204030204" pitchFamily="34" charset="0"/>
            </a:endParaRPr>
          </a:p>
        </p:txBody>
      </p:sp>
      <p:sp>
        <p:nvSpPr>
          <p:cNvPr id="614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B7B7F3F-3221-4DE4-A798-496306215F0B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468313" y="17463"/>
            <a:ext cx="8229600" cy="531812"/>
          </a:xfrm>
        </p:spPr>
        <p:txBody>
          <a:bodyPr/>
          <a:lstStyle/>
          <a:p>
            <a:r>
              <a:rPr lang="fr-CA" altLang="fr-FR" sz="3200" smtClean="0"/>
              <a:t>Production et rédaction  scientifique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250825" y="476250"/>
            <a:ext cx="8642350" cy="5256213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fr-CA" altLang="fr-FR" dirty="0" smtClean="0"/>
              <a:t> </a:t>
            </a:r>
            <a:r>
              <a:rPr lang="fr-CA" altLang="fr-FR" sz="2400" dirty="0" smtClean="0"/>
              <a:t>Rappel: La démarche scientifique appliquée.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Problématique: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fr-CA" altLang="fr-FR" sz="2200" dirty="0"/>
              <a:t> </a:t>
            </a:r>
            <a:r>
              <a:rPr lang="fr-CA" altLang="fr-FR" sz="2200" dirty="0" smtClean="0"/>
              <a:t>Contextualisation, problématisation.</a:t>
            </a:r>
            <a:endParaRPr lang="fr-CA" altLang="fr-FR" sz="2200" dirty="0"/>
          </a:p>
          <a:p>
            <a:pPr marL="800100" lvl="3" indent="-342900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Cadre de référence:</a:t>
            </a:r>
          </a:p>
          <a:p>
            <a:pPr marL="1257300" lvl="4" indent="-342900">
              <a:buFont typeface="Wingdings" panose="05000000000000000000" pitchFamily="2" charset="2"/>
              <a:buChar char="ü"/>
              <a:defRPr/>
            </a:pPr>
            <a:r>
              <a:rPr lang="fr-CA" altLang="fr-FR" sz="2200" dirty="0" smtClean="0"/>
              <a:t>Théorique (référentiel unique); Conceptuel (référentiels multiples)</a:t>
            </a:r>
          </a:p>
          <a:p>
            <a:pPr marL="811213" lvl="4" indent="-342900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Problème / Question de recherche</a:t>
            </a:r>
          </a:p>
          <a:p>
            <a:pPr marL="811213" lvl="4" indent="-342900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Objectifs (ou hypothèses)</a:t>
            </a:r>
          </a:p>
          <a:p>
            <a:pPr marL="811213" lvl="4" indent="-342900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Méthodologie:</a:t>
            </a:r>
          </a:p>
          <a:p>
            <a:pPr marL="1257300" lvl="4" indent="-342900">
              <a:buFont typeface="Wingdings" panose="05000000000000000000" pitchFamily="2" charset="2"/>
              <a:buChar char="ü"/>
              <a:defRPr/>
            </a:pPr>
            <a:r>
              <a:rPr lang="fr-CA" altLang="fr-FR" sz="2200" dirty="0" smtClean="0"/>
              <a:t>Type de recherche; Méthode; Modèle d’analyse.</a:t>
            </a:r>
          </a:p>
          <a:p>
            <a:pPr marL="811213" lvl="4" indent="-365125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Résultats</a:t>
            </a:r>
          </a:p>
          <a:p>
            <a:pPr marL="811213" lvl="4" indent="-365125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Discussion / Interprétation.</a:t>
            </a:r>
          </a:p>
          <a:p>
            <a:pPr marL="811213" lvl="4" indent="-365125">
              <a:buFont typeface="Wingdings" panose="05000000000000000000" pitchFamily="2" charset="2"/>
              <a:buChar char="§"/>
              <a:defRPr/>
            </a:pPr>
            <a:r>
              <a:rPr lang="fr-CA" altLang="fr-FR" sz="2200" dirty="0" smtClean="0"/>
              <a:t>Conclusions</a:t>
            </a:r>
            <a:endParaRPr lang="fr-CA" altLang="fr-FR" sz="2200" dirty="0"/>
          </a:p>
        </p:txBody>
      </p:sp>
      <p:sp>
        <p:nvSpPr>
          <p:cNvPr id="717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71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2A3A60A-1461-4A0B-9928-DC09346EA763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179388" y="0"/>
            <a:ext cx="8713787" cy="765175"/>
          </a:xfrm>
        </p:spPr>
        <p:txBody>
          <a:bodyPr/>
          <a:lstStyle/>
          <a:p>
            <a:r>
              <a:rPr lang="fr-CA" altLang="fr-FR" sz="3200" smtClean="0">
                <a:latin typeface="Calibri" pitchFamily="34" charset="0"/>
              </a:rPr>
              <a:t>L’article scientifique: un espace restreint et normé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620713"/>
            <a:ext cx="8569325" cy="51847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fr-CA" sz="2800" dirty="0" smtClean="0"/>
              <a:t>Un espace contraint:</a:t>
            </a:r>
            <a:endParaRPr lang="fr-CA" sz="24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CA" sz="2400" dirty="0" smtClean="0"/>
              <a:t>Format,</a:t>
            </a:r>
          </a:p>
          <a:p>
            <a:pPr marL="1074738" lvl="1" indent="-354013">
              <a:buFont typeface="Wingdings" panose="05000000000000000000" pitchFamily="2" charset="2"/>
              <a:buChar char="ü"/>
              <a:defRPr/>
            </a:pPr>
            <a:r>
              <a:rPr lang="fr-CA" sz="2400" dirty="0" smtClean="0"/>
              <a:t>En général, de 15 à 25 pages, double interligne, références inclues;</a:t>
            </a:r>
          </a:p>
          <a:p>
            <a:pPr marL="1074738" lvl="1" indent="-354013">
              <a:buFont typeface="Wingdings" panose="05000000000000000000" pitchFamily="2" charset="2"/>
              <a:buChar char="ü"/>
              <a:defRPr/>
            </a:pPr>
            <a:r>
              <a:rPr lang="fr-CA" sz="2400" dirty="0" smtClean="0"/>
              <a:t>En croissance (15 000 à 30 000 signes, espaces inclus (7 à 15 pages).</a:t>
            </a:r>
          </a:p>
          <a:p>
            <a:pPr marL="354013" lvl="1" indent="-354013">
              <a:buFont typeface="Wingdings" panose="05000000000000000000" pitchFamily="2" charset="2"/>
              <a:buChar char="Ø"/>
              <a:defRPr/>
            </a:pPr>
            <a:r>
              <a:rPr lang="fr-CA" dirty="0" smtClean="0"/>
              <a:t>Doit inclure:</a:t>
            </a:r>
          </a:p>
          <a:p>
            <a:pPr marL="709612" lvl="1" indent="-342900">
              <a:buFont typeface="Wingdings" panose="05000000000000000000" pitchFamily="2" charset="2"/>
              <a:buChar char="§"/>
              <a:defRPr/>
            </a:pPr>
            <a:r>
              <a:rPr lang="fr-CA" sz="2400" dirty="0" smtClean="0"/>
              <a:t>Éléments de contexte (objet situé, incluant l’objectif de l’article)</a:t>
            </a:r>
          </a:p>
          <a:p>
            <a:pPr marL="709612" lvl="1" indent="-342900">
              <a:buFont typeface="Wingdings" panose="05000000000000000000" pitchFamily="2" charset="2"/>
              <a:buChar char="§"/>
              <a:defRPr/>
            </a:pPr>
            <a:r>
              <a:rPr lang="fr-CA" sz="2400" dirty="0" smtClean="0"/>
              <a:t>Recension des écrits (problématisation fondé sur l’empirie)</a:t>
            </a:r>
          </a:p>
          <a:p>
            <a:pPr marL="709612" lvl="1" indent="-342900">
              <a:buFont typeface="Wingdings" panose="05000000000000000000" pitchFamily="2" charset="2"/>
              <a:buChar char="§"/>
              <a:defRPr/>
            </a:pPr>
            <a:r>
              <a:rPr lang="fr-CA" sz="2400" dirty="0" smtClean="0"/>
              <a:t>Éléments de cadre de référence (analyseurs)</a:t>
            </a:r>
            <a:endParaRPr lang="fr-CA" sz="2400" dirty="0"/>
          </a:p>
        </p:txBody>
      </p:sp>
      <p:sp>
        <p:nvSpPr>
          <p:cNvPr id="819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819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0CCC53F-06A3-42F4-92E9-E812B8A51D90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fr-FR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921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173D8E-2D9B-49B1-8673-4594924C3CD4}" type="slidenum">
              <a:rPr lang="en-US" altLang="fr-FR" smtClean="0">
                <a:solidFill>
                  <a:srgbClr val="FF3300"/>
                </a:solidFill>
                <a:latin typeface="Verdana" pitchFamily="34" charset="0"/>
              </a:rPr>
              <a:pPr eaLnBrk="1" hangingPunct="1"/>
              <a:t>7</a:t>
            </a:fld>
            <a:endParaRPr lang="en-US" altLang="fr-FR" smtClean="0">
              <a:solidFill>
                <a:srgbClr val="FF3300"/>
              </a:solidFill>
              <a:latin typeface="Verdana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03950"/>
              </p:ext>
            </p:extLst>
          </p:nvPr>
        </p:nvGraphicFramePr>
        <p:xfrm>
          <a:off x="0" y="7938"/>
          <a:ext cx="9144000" cy="6818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740024"/>
                <a:gridCol w="4355976"/>
              </a:tblGrid>
              <a:tr h="58051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 smtClean="0">
                          <a:solidFill>
                            <a:srgbClr val="C00000"/>
                          </a:solidFill>
                        </a:rPr>
                        <a:t>Objet</a:t>
                      </a:r>
                      <a:endParaRPr lang="fr-CA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 smtClean="0">
                          <a:solidFill>
                            <a:srgbClr val="C00000"/>
                          </a:solidFill>
                        </a:rPr>
                        <a:t>Espace</a:t>
                      </a:r>
                      <a:endParaRPr lang="fr-CA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 smtClean="0">
                          <a:solidFill>
                            <a:srgbClr val="C00000"/>
                          </a:solidFill>
                        </a:rPr>
                        <a:t>Problèmes</a:t>
                      </a:r>
                      <a:endParaRPr lang="fr-CA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80215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Contexte</a:t>
                      </a:r>
                    </a:p>
                    <a:p>
                      <a:r>
                        <a:rPr lang="fr-CA" sz="1600" dirty="0" smtClean="0"/>
                        <a:t>(Inclut le </a:t>
                      </a:r>
                      <a:r>
                        <a:rPr lang="fr-CA" sz="1600" baseline="0" dirty="0" smtClean="0"/>
                        <a:t>but de l’article)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Demi-page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Souvent confondu avec la problématisation.</a:t>
                      </a:r>
                      <a:endParaRPr lang="fr-CA" sz="1600" dirty="0"/>
                    </a:p>
                  </a:txBody>
                  <a:tcPr/>
                </a:tc>
              </a:tr>
              <a:tr h="921987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Problématisation (état de connaissance)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1.5-3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Ne distingue pas les sources (données empiriques ou non; compatibilités</a:t>
                      </a:r>
                      <a:r>
                        <a:rPr lang="fr-CA" sz="1600" baseline="0" dirty="0" smtClean="0"/>
                        <a:t> des méthodes; etc</a:t>
                      </a:r>
                      <a:r>
                        <a:rPr lang="fr-CA" sz="1600" baseline="0" dirty="0" smtClean="0"/>
                        <a:t>.).</a:t>
                      </a:r>
                      <a:endParaRPr lang="fr-CA" sz="1600" dirty="0"/>
                    </a:p>
                  </a:txBody>
                  <a:tcPr/>
                </a:tc>
              </a:tr>
              <a:tr h="662197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Cadre de référence</a:t>
                      </a:r>
                    </a:p>
                    <a:p>
                      <a:r>
                        <a:rPr lang="fr-CA" sz="1600" dirty="0" smtClean="0"/>
                        <a:t>Théorique ou conceptuel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1-2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Souvent confondu avec la problématique</a:t>
                      </a:r>
                      <a:r>
                        <a:rPr lang="fr-CA" sz="1600" baseline="0" dirty="0" smtClean="0"/>
                        <a:t> ou non étayé, voire absent.</a:t>
                      </a:r>
                      <a:endParaRPr lang="fr-CA" sz="1600" dirty="0"/>
                    </a:p>
                  </a:txBody>
                  <a:tcPr/>
                </a:tc>
              </a:tr>
              <a:tr h="1195167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Objectif(s)</a:t>
                      </a:r>
                      <a:r>
                        <a:rPr lang="fr-CA" sz="1600" baseline="0" dirty="0" smtClean="0"/>
                        <a:t> et éléments de méthodologie (type de recherche et méthode)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1-2</a:t>
                      </a:r>
                      <a:r>
                        <a:rPr lang="fr-CA" sz="1600" baseline="0" dirty="0" smtClean="0"/>
                        <a:t>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Souvent</a:t>
                      </a:r>
                      <a:r>
                        <a:rPr lang="fr-CA" sz="1600" baseline="0" dirty="0" smtClean="0"/>
                        <a:t> restreint à de la proclamation (ex. recherche qualitative ?) ou à l’énoncé du mode de recueil des données. Absence fréquente: instruments et qualités.</a:t>
                      </a:r>
                      <a:endParaRPr lang="fr-CA" sz="1600" dirty="0"/>
                    </a:p>
                  </a:txBody>
                  <a:tcPr/>
                </a:tc>
              </a:tr>
              <a:tr h="822964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Traitement ou mode d’analyse</a:t>
                      </a:r>
                      <a:r>
                        <a:rPr lang="fr-CA" sz="1600" baseline="0" dirty="0" smtClean="0"/>
                        <a:t> des données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1-2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Pas le</a:t>
                      </a:r>
                      <a:r>
                        <a:rPr lang="fr-CA" sz="1600" baseline="0" dirty="0" smtClean="0"/>
                        <a:t> logiciel… on s’en fout; la logique d’analyse fondée sur des approches </a:t>
                      </a:r>
                      <a:r>
                        <a:rPr lang="fr-CA" sz="1600" baseline="0" dirty="0" smtClean="0"/>
                        <a:t>qualifiées.</a:t>
                      </a:r>
                      <a:endParaRPr lang="fr-CA" sz="1600" dirty="0"/>
                    </a:p>
                  </a:txBody>
                  <a:tcPr/>
                </a:tc>
              </a:tr>
              <a:tr h="579123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Présentation</a:t>
                      </a:r>
                      <a:r>
                        <a:rPr lang="fr-CA" sz="1600" baseline="0" dirty="0" smtClean="0"/>
                        <a:t> des résultats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2-3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Éviter les modes extensifs inutiles</a:t>
                      </a:r>
                    </a:p>
                    <a:p>
                      <a:r>
                        <a:rPr lang="fr-CA" sz="1600" dirty="0" smtClean="0"/>
                        <a:t>(Tableaux</a:t>
                      </a:r>
                      <a:r>
                        <a:rPr lang="fr-CA" sz="1600" baseline="0" dirty="0" smtClean="0"/>
                        <a:t> </a:t>
                      </a:r>
                      <a:r>
                        <a:rPr lang="fr-CA" sz="1600" i="1" baseline="0" dirty="0" smtClean="0"/>
                        <a:t>ad </a:t>
                      </a:r>
                      <a:r>
                        <a:rPr lang="fr-CA" sz="1600" i="1" baseline="0" dirty="0" err="1" smtClean="0"/>
                        <a:t>nauseam</a:t>
                      </a:r>
                      <a:r>
                        <a:rPr lang="fr-CA" sz="1600" baseline="0" dirty="0" smtClean="0"/>
                        <a:t>).</a:t>
                      </a:r>
                      <a:endParaRPr lang="fr-CA" sz="1600" dirty="0"/>
                    </a:p>
                  </a:txBody>
                  <a:tcPr/>
                </a:tc>
              </a:tr>
              <a:tr h="822964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Interprétation/discussion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2 pages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Oubli</a:t>
                      </a:r>
                      <a:r>
                        <a:rPr lang="fr-CA" sz="1600" baseline="0" dirty="0" smtClean="0"/>
                        <a:t> fréquent du retour à l’analyseur (cadre de référence) et aux contenus de problématisation (état de connaissance</a:t>
                      </a:r>
                      <a:r>
                        <a:rPr lang="fr-CA" sz="1600" baseline="0" dirty="0" smtClean="0"/>
                        <a:t>).</a:t>
                      </a:r>
                      <a:endParaRPr lang="fr-CA" sz="1600" dirty="0"/>
                    </a:p>
                  </a:txBody>
                  <a:tcPr/>
                </a:tc>
              </a:tr>
              <a:tr h="553184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Conclusion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1 page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Souvent confondue avec l’interprétation.</a:t>
                      </a:r>
                      <a:endParaRPr lang="fr-CA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665163"/>
          </a:xfrm>
        </p:spPr>
        <p:txBody>
          <a:bodyPr/>
          <a:lstStyle/>
          <a:p>
            <a:r>
              <a:rPr lang="fr-CA" altLang="fr-FR" sz="3600" smtClean="0">
                <a:latin typeface="Calibri" pitchFamily="34" charset="0"/>
              </a:rPr>
              <a:t>En résumé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250825" y="620713"/>
            <a:ext cx="8642350" cy="5472112"/>
          </a:xfrm>
        </p:spPr>
        <p:txBody>
          <a:bodyPr/>
          <a:lstStyle/>
          <a:p>
            <a:pPr marL="434975" lvl="1" indent="-342900" algn="just">
              <a:buFont typeface="Wingdings" pitchFamily="2" charset="2"/>
              <a:buChar char="Ø"/>
            </a:pPr>
            <a:r>
              <a:rPr lang="fr-CA" altLang="fr-FR" sz="2400" dirty="0" smtClean="0"/>
              <a:t>L’article est un mode de communication normé destiné à une communauté de pairs, il doit donc:</a:t>
            </a:r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Respecter un format prescrit;</a:t>
            </a:r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Fournir une information complète permettant aux pairs d’en juger la « scientificité »;</a:t>
            </a:r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Présenter des bases objectives (toujours se rappeler que tout le monde se fiche de notre opinion);</a:t>
            </a:r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Être « situé » (l’article </a:t>
            </a:r>
            <a:r>
              <a:rPr lang="fr-CA" altLang="fr-FR" dirty="0" smtClean="0"/>
              <a:t>a </a:t>
            </a:r>
            <a:r>
              <a:rPr lang="fr-CA" altLang="fr-FR" dirty="0" smtClean="0"/>
              <a:t>un objet restreint);</a:t>
            </a:r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Correspondre à un exercice </a:t>
            </a:r>
            <a:r>
              <a:rPr lang="fr-CA" altLang="fr-FR" dirty="0" err="1" smtClean="0"/>
              <a:t>critérié</a:t>
            </a:r>
            <a:r>
              <a:rPr lang="fr-CA" altLang="fr-FR" dirty="0" smtClean="0"/>
              <a:t> (les critères d’arbitrage des articles sont toujours accessibles</a:t>
            </a:r>
            <a:r>
              <a:rPr lang="fr-CA" altLang="fr-FR" dirty="0" smtClean="0"/>
              <a:t>);</a:t>
            </a:r>
            <a:endParaRPr lang="fr-CA" altLang="fr-FR" dirty="0" smtClean="0"/>
          </a:p>
          <a:p>
            <a:pPr marL="835025" lvl="2" indent="-342900" algn="just">
              <a:buFont typeface="Wingdings" pitchFamily="2" charset="2"/>
              <a:buChar char="§"/>
            </a:pPr>
            <a:r>
              <a:rPr lang="fr-CA" altLang="fr-FR" dirty="0" smtClean="0"/>
              <a:t>Respecter des normes éditoriales à caractère disciplinaire (ex. normes de l’APA; présentation des références).</a:t>
            </a:r>
          </a:p>
        </p:txBody>
      </p:sp>
      <p:sp>
        <p:nvSpPr>
          <p:cNvPr id="1024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2B4B6B9-CFA6-4E1B-B853-8534ACFE245D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r>
              <a:rPr lang="fr-CA" altLang="fr-FR" sz="3200" smtClean="0">
                <a:latin typeface="Calibri" pitchFamily="34" charset="0"/>
              </a:rPr>
              <a:t>Activités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323850" y="620713"/>
            <a:ext cx="8229600" cy="475297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fr-CA" altLang="fr-FR" sz="2400" dirty="0" smtClean="0"/>
              <a:t>Cherchez l’erreur:</a:t>
            </a:r>
          </a:p>
          <a:p>
            <a:pPr lvl="1" algn="just">
              <a:buFont typeface="Arial" charset="0"/>
              <a:buChar char="•"/>
            </a:pPr>
            <a:r>
              <a:rPr lang="fr-CA" altLang="fr-FR" sz="2400" smtClean="0"/>
              <a:t>À l’aide de la grille fournie aux évaluateurs de la RSÉ, en équipes de deux ou trois personnes, évaluez sommairement l’article « martyr » qui vous est confié.</a:t>
            </a:r>
          </a:p>
          <a:p>
            <a:pPr marL="354013" lvl="1" indent="-354013" algn="just">
              <a:buFont typeface="Wingdings" pitchFamily="2" charset="2"/>
              <a:buChar char="Ø"/>
            </a:pPr>
            <a:r>
              <a:rPr lang="fr-CA" altLang="fr-FR" sz="2400" smtClean="0"/>
              <a:t>Aidez un(e) collègue à structurer son manuscrit d’article:</a:t>
            </a:r>
          </a:p>
          <a:p>
            <a:pPr marL="857250" lvl="2" indent="-457200" algn="just">
              <a:buFontTx/>
              <a:buAutoNum type="arabicPeriod"/>
            </a:pPr>
            <a:r>
              <a:rPr lang="fr-CA" altLang="fr-FR" dirty="0" smtClean="0"/>
              <a:t>Déterminez une thématique de recherche;</a:t>
            </a:r>
          </a:p>
          <a:p>
            <a:pPr marL="857250" lvl="2" indent="-457200" algn="just">
              <a:buFontTx/>
              <a:buAutoNum type="arabicPeriod"/>
            </a:pPr>
            <a:r>
              <a:rPr lang="fr-CA" altLang="fr-FR" dirty="0" smtClean="0"/>
              <a:t>Identifiez l’objectif de l’article;</a:t>
            </a:r>
          </a:p>
          <a:p>
            <a:pPr marL="857250" lvl="2" indent="-457200" algn="just">
              <a:buFontTx/>
              <a:buAutoNum type="arabicPeriod"/>
            </a:pPr>
            <a:r>
              <a:rPr lang="fr-CA" altLang="fr-FR" dirty="0" smtClean="0"/>
              <a:t>Identifiez la Revue ciblée et ses contraintes;</a:t>
            </a:r>
          </a:p>
          <a:p>
            <a:pPr marL="857250" lvl="2" indent="-457200" algn="just">
              <a:buFontTx/>
              <a:buAutoNum type="arabicPeriod"/>
            </a:pPr>
            <a:r>
              <a:rPr lang="fr-CA" altLang="fr-FR" dirty="0" smtClean="0"/>
              <a:t>Produisez le schéma (structurel) de votre futur article en mentionnant les éléments de contenus qui y sont incontournables.</a:t>
            </a:r>
          </a:p>
          <a:p>
            <a:pPr marL="857250" lvl="2" indent="-457200" algn="just">
              <a:buFontTx/>
              <a:buNone/>
            </a:pPr>
            <a:endParaRPr lang="fr-CA" altLang="fr-FR" dirty="0" smtClean="0"/>
          </a:p>
        </p:txBody>
      </p:sp>
      <p:sp>
        <p:nvSpPr>
          <p:cNvPr id="1126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t>Free powerpoint template: www.brainybetty.com</a:t>
            </a:r>
          </a:p>
        </p:txBody>
      </p:sp>
      <p:sp>
        <p:nvSpPr>
          <p:cNvPr id="112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0782DD6-E62D-4122-A8BB-93C7BE23FF95}" type="slidenum">
              <a:rPr lang="en-US" altLang="fr-FR" sz="1000" smtClean="0">
                <a:solidFill>
                  <a:srgbClr val="FF3300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fr-FR" sz="1000" smtClean="0">
              <a:solidFill>
                <a:srgbClr val="FF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3">
  <a:themeElements>
    <a:clrScheme name="Design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Design3</Template>
  <TotalTime>1406</TotalTime>
  <Words>583</Words>
  <Application>Microsoft Office PowerPoint</Application>
  <PresentationFormat>Affichage à l'écran (4:3)</PresentationFormat>
  <Paragraphs>107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Verdana</vt:lpstr>
      <vt:lpstr>Calibri</vt:lpstr>
      <vt:lpstr>Wingdings</vt:lpstr>
      <vt:lpstr>Design3</vt:lpstr>
      <vt:lpstr>La rédaction d’articles scientifiques:  L’article scientifique comme reflet de la démarche scientifique et comme style littéraire.</vt:lpstr>
      <vt:lpstr>Menu à la carte</vt:lpstr>
      <vt:lpstr>Objectifs</vt:lpstr>
      <vt:lpstr>Ce qu’est un article scientifique et  ce que ce n’est pas</vt:lpstr>
      <vt:lpstr>Production et rédaction  scientifique</vt:lpstr>
      <vt:lpstr>L’article scientifique: un espace restreint et normé</vt:lpstr>
      <vt:lpstr>Présentation PowerPoint</vt:lpstr>
      <vt:lpstr>En résumé</vt:lpstr>
      <vt:lpstr>Activités</vt:lpstr>
    </vt:vector>
  </TitlesOfParts>
  <Company>Université de Sherbrooke / Faculté d'Éducation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Your Title Here</dc:title>
  <dc:creator>CRIE</dc:creator>
  <cp:lastModifiedBy>François Larose</cp:lastModifiedBy>
  <cp:revision>87</cp:revision>
  <dcterms:created xsi:type="dcterms:W3CDTF">2009-02-04T15:40:06Z</dcterms:created>
  <dcterms:modified xsi:type="dcterms:W3CDTF">2016-04-20T13:46:10Z</dcterms:modified>
</cp:coreProperties>
</file>